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30"/>
  </p:notesMasterIdLst>
  <p:handoutMasterIdLst>
    <p:handoutMasterId r:id="rId31"/>
  </p:handoutMasterIdLst>
  <p:sldIdLst>
    <p:sldId id="263" r:id="rId5"/>
    <p:sldId id="550" r:id="rId6"/>
    <p:sldId id="509" r:id="rId7"/>
    <p:sldId id="272" r:id="rId8"/>
    <p:sldId id="267" r:id="rId9"/>
    <p:sldId id="523" r:id="rId10"/>
    <p:sldId id="551" r:id="rId11"/>
    <p:sldId id="552" r:id="rId12"/>
    <p:sldId id="553" r:id="rId13"/>
    <p:sldId id="554" r:id="rId14"/>
    <p:sldId id="555" r:id="rId15"/>
    <p:sldId id="556" r:id="rId16"/>
    <p:sldId id="548" r:id="rId17"/>
    <p:sldId id="549" r:id="rId18"/>
    <p:sldId id="491" r:id="rId19"/>
    <p:sldId id="557" r:id="rId20"/>
    <p:sldId id="558" r:id="rId21"/>
    <p:sldId id="559" r:id="rId22"/>
    <p:sldId id="560" r:id="rId23"/>
    <p:sldId id="561" r:id="rId24"/>
    <p:sldId id="562" r:id="rId25"/>
    <p:sldId id="345" r:id="rId26"/>
    <p:sldId id="529" r:id="rId27"/>
    <p:sldId id="563" r:id="rId28"/>
    <p:sldId id="26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6709"/>
    <a:srgbClr val="1F497D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1768" autoAdjust="0"/>
  </p:normalViewPr>
  <p:slideViewPr>
    <p:cSldViewPr snapToGrid="0">
      <p:cViewPr varScale="1">
        <p:scale>
          <a:sx n="61" d="100"/>
          <a:sy n="61" d="100"/>
        </p:scale>
        <p:origin x="11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9BEE-5C22-49A5-A892-F6E6A4002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FB27-DC4B-4A29-B4F3-C665BDE47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6FDF-174B-49EE-AD51-C827118F0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10B1-614F-48C3-8F2D-C50C18287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6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0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92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34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https://www.scribbr.com/statistics/probability-distributions/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88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https://www.scribbr.com/frequently-asked-questions/what-is-sampling/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89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https://www.w3schools.com/python/scipy/scipy_interpolation.php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63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https://www.geeksforgeeks.org/introduction-to-pandas-in-python/</a:t>
            </a:r>
            <a:br>
              <a:rPr lang="fa-IR" dirty="0"/>
            </a:br>
            <a:r>
              <a:rPr lang="en-US"/>
              <a:t>https://www.geeksforgeeks.org/how-to-get-cell-value-from-pandas-dataframe/</a:t>
            </a:r>
            <a:endParaRPr lang="fa-I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49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https://www.aparat.com/v/bXHvR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87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6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48CF-CA04-4783-93AD-979ACAA61BA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1EF5C4-7447-D8B8-2D2E-B27DBBE2A4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1000" y="5305425"/>
            <a:ext cx="914400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99616-6B50-4D67-3046-952A3669D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82" y="77187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8F5E-101B-4FAA-9D82-961F1DB1544E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27139F-35B2-43FA-B637-88921C5FFDC1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01E3-C0B1-4B9B-89A9-02A94F8923F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8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6E31F1-ECC9-4BD6-B025-EF3978C15B30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0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E066-FCF7-4D43-8CE1-1C08EC1A1793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6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8794-11C8-4B79-A4E9-18EDC7F6F0E1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2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5C23-9E41-495D-915A-9AA2F40B498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1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7D3B-5F64-44A5-AA84-66F74DA0B34C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808E7F-6862-4377-A59B-F2A5DB78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6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C8FD-3A4C-43CB-AF34-DC8E25AC924B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7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EBCC-AAFA-45D8-862F-DAF4C6B28F16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DB2D2ED-04BA-4C3B-A1BA-41B691232536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90B40-9C1F-03C6-F8E5-3548564FF9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1F49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30" y="353208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4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ibbr.com/methodology/population-vs-samp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ribbr.com/methodology/survey-research/" TargetMode="External"/><Relationship Id="rId4" Type="http://schemas.openxmlformats.org/officeDocument/2006/relationships/hyperlink" Target="https://www.scribbr.com/methodology/sampling-method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hub.com/SharifPythonSpace/Course1401/tree/main/DrNowzariSlid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andas/default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lpython.com/working-with-files-in-python/" TargetMode="External"/><Relationship Id="rId5" Type="http://schemas.openxmlformats.org/officeDocument/2006/relationships/hyperlink" Target="https://www.w3schools.com/python/python_file_handling.asp" TargetMode="External"/><Relationship Id="rId4" Type="http://schemas.openxmlformats.org/officeDocument/2006/relationships/hyperlink" Target="https://pandas.pydata.org/docs/user_guide/10min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manKhaniJazani/" TargetMode="External"/><Relationship Id="rId2" Type="http://schemas.openxmlformats.org/officeDocument/2006/relationships/hyperlink" Target="mailto:ImanKhaniJazani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ibbr.com/methodology/types-of-variabl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52790-F46A-843A-C214-9C2BCB1C8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We Can Read and Analyze any Data with Python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DAC39-00F6-8934-0067-6F99551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861750"/>
          </a:xfrm>
        </p:spPr>
        <p:txBody>
          <a:bodyPr>
            <a:normAutofit/>
          </a:bodyPr>
          <a:lstStyle/>
          <a:p>
            <a:r>
              <a:rPr lang="en-US" sz="2400" b="1" dirty="0"/>
              <a:t>By:</a:t>
            </a:r>
            <a:r>
              <a:rPr lang="en-US" sz="2400" dirty="0"/>
              <a:t> Iman Khani Jazani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i="1" dirty="0">
                <a:latin typeface="-apple-system"/>
              </a:rPr>
              <a:t>AI and Data Specialist, Business Developer | </a:t>
            </a:r>
            <a:r>
              <a:rPr lang="en-US" i="1" dirty="0" err="1">
                <a:latin typeface="-apple-system"/>
              </a:rPr>
              <a:t>AiHum</a:t>
            </a:r>
            <a:endParaRPr lang="fa-IR" i="1" dirty="0">
              <a:latin typeface="-apple-system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Adjunct Professor | Sharif University of Technology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  <a:defRPr/>
            </a:pPr>
            <a:r>
              <a:rPr lang="en-US" b="0" i="1" dirty="0">
                <a:effectLst/>
                <a:latin typeface="-apple-system"/>
              </a:rPr>
              <a:t>Senior Data Scientist, Community builder | Adin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1" dirty="0">
              <a:effectLst/>
              <a:latin typeface="-apple-system"/>
            </a:endParaRP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1016-7412-C785-DD6A-793B2216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87BD-4C92-C96B-04AC-579912B8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73367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2BFC-6B73-6B09-144D-C53420BA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sampling?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3A058-3025-D35F-6CDA-49F34197B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effectLst/>
                <a:latin typeface="Inter"/>
              </a:rPr>
              <a:t>A </a:t>
            </a:r>
            <a:r>
              <a:rPr lang="en-US" b="1" i="0" dirty="0">
                <a:effectLst/>
                <a:latin typeface="Inter"/>
              </a:rPr>
              <a:t>sample</a:t>
            </a:r>
            <a:r>
              <a:rPr lang="en-US" b="0" i="0" dirty="0">
                <a:effectLst/>
                <a:latin typeface="Inter"/>
              </a:rPr>
              <a:t> is a subset of individuals from a larger </a:t>
            </a:r>
            <a:r>
              <a:rPr lang="en-US" b="0" i="0" u="none" strike="noStrike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population</a:t>
            </a:r>
            <a:r>
              <a:rPr lang="en-US" b="0" i="0" dirty="0">
                <a:effectLst/>
                <a:latin typeface="Inter"/>
              </a:rPr>
              <a:t>.</a:t>
            </a:r>
            <a:r>
              <a:rPr lang="en-US" b="1" i="0" u="none" strike="noStrike" dirty="0">
                <a:effectLst/>
                <a:latin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Sampling</a:t>
            </a:r>
            <a:r>
              <a:rPr lang="en-US" b="0" i="0" dirty="0">
                <a:effectLst/>
                <a:latin typeface="Inter"/>
              </a:rPr>
              <a:t> means selecting the group that you will actually collect data from in your research. For example, if you are researching the opinions of students in your university, you could </a:t>
            </a:r>
            <a:r>
              <a:rPr lang="en-US" b="0" i="0" u="none" strike="noStrike" dirty="0">
                <a:effectLst/>
                <a:latin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</a:t>
            </a:r>
            <a:r>
              <a:rPr lang="en-US" b="0" i="0" dirty="0">
                <a:effectLst/>
                <a:latin typeface="Inter"/>
              </a:rPr>
              <a:t> a sample of 100 students.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30079-CB28-082F-CA46-139FDC63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E8183-5F96-CEA9-93BD-2F6C85A7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5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FA84-C9F5-7A2C-FF11-867A648B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vector? matrix? tensor?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EB853-F95B-5912-E937-FD6581B8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1EFB4-222B-71EC-0048-A1BA26B1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2" name="Picture 4" descr="What are tensors? - Data Science, AI and ML - Discussion Forum | Board  Infinity">
            <a:extLst>
              <a:ext uri="{FF2B5EF4-FFF2-40B4-BE49-F238E27FC236}">
                <a16:creationId xmlns:a16="http://schemas.microsoft.com/office/drawing/2014/main" id="{3DDADDA1-3F34-E572-3DB8-24A14EF06E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2071256"/>
            <a:ext cx="9783763" cy="408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7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C283-68C5-24A3-BE3E-BE232DD8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to implement in python and time complexity!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8EA2A-0585-7112-27EA-655302E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* vector</a:t>
            </a:r>
          </a:p>
          <a:p>
            <a:r>
              <a:rPr lang="en-US" dirty="0"/>
              <a:t>vector + vector</a:t>
            </a:r>
          </a:p>
          <a:p>
            <a:r>
              <a:rPr lang="en-US" dirty="0"/>
              <a:t>matrix + matrix</a:t>
            </a:r>
          </a:p>
          <a:p>
            <a:r>
              <a:rPr lang="en-US" dirty="0"/>
              <a:t>matrix *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97961-E41B-64B2-A533-4DE43957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C941E-3C72-F099-2A56-75D73406A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12</a:t>
            </a:fld>
            <a:endParaRPr lang="en-US" dirty="0"/>
          </a:p>
        </p:txBody>
      </p:sp>
      <p:pic>
        <p:nvPicPr>
          <p:cNvPr id="3074" name="Picture 2" descr="Big-O Notation Explained - Daniel Miessler">
            <a:extLst>
              <a:ext uri="{FF2B5EF4-FFF2-40B4-BE49-F238E27FC236}">
                <a16:creationId xmlns:a16="http://schemas.microsoft.com/office/drawing/2014/main" id="{5A06E3CD-EF99-B790-6CB3-296DBC44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48" y="1555531"/>
            <a:ext cx="6895957" cy="43285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827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4925-4EC7-FE38-A37B-68A9E495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interpolation?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4F8E31-FEBF-E973-BD3C-D372BE3A3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332" y="1968318"/>
            <a:ext cx="10051667" cy="42791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E18A0-79CF-0F08-5369-DA3C28CC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4EC5E-165A-014F-5305-1905613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1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576B-F0D2-7497-0C2D-23E7A6CF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with SciPy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41DCA9-4CD7-AF06-1B3A-8A329831A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3325" y="2529583"/>
            <a:ext cx="9783763" cy="31704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2E03D-9A55-9CCA-0026-C3DCF67F8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FCA03-008A-BDD8-8682-A82BF739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C59E7-47C1-D4CF-8483-59A1052A36AC}"/>
              </a:ext>
            </a:extLst>
          </p:cNvPr>
          <p:cNvSpPr txBox="1"/>
          <p:nvPr/>
        </p:nvSpPr>
        <p:spPr>
          <a:xfrm>
            <a:off x="4729655" y="1891862"/>
            <a:ext cx="43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1 2 3 4 5 6 7 8 9 -&gt; 1 3 5 7 …</a:t>
            </a:r>
          </a:p>
        </p:txBody>
      </p:sp>
    </p:spTree>
    <p:extLst>
      <p:ext uri="{BB962C8B-B14F-4D97-AF65-F5344CB8AC3E}">
        <p14:creationId xmlns:p14="http://schemas.microsoft.com/office/powerpoint/2010/main" val="1522479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46D-F051-86CF-507F-70D87FAD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data from different 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EA1AF-A1EC-868B-10C3-0867B197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EA25-A562-2A51-BBE8-71F40634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6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0FDD-CF58-CEA9-52D9-EC2BB1CE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source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CA52A-6D73-7ED8-51DC-5CBC7A243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Social media</a:t>
            </a:r>
          </a:p>
          <a:p>
            <a:r>
              <a:rPr lang="en-US" dirty="0"/>
              <a:t>News website</a:t>
            </a:r>
          </a:p>
          <a:p>
            <a:r>
              <a:rPr lang="en-US" dirty="0"/>
              <a:t>Podcasts</a:t>
            </a:r>
          </a:p>
          <a:p>
            <a:r>
              <a:rPr lang="en-US" dirty="0"/>
              <a:t>YouTube (UGCs)</a:t>
            </a:r>
          </a:p>
          <a:p>
            <a:r>
              <a:rPr lang="en-US" dirty="0"/>
              <a:t>Your local machine</a:t>
            </a:r>
          </a:p>
          <a:p>
            <a:r>
              <a:rPr lang="en-US" dirty="0"/>
              <a:t>Databases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7F8AF-5FDC-975F-1F3D-A4F21CB4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C22EE-032B-82C4-D9A3-AB6D2596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524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035B-C4F3-2EAF-4F28-CB3452C6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different application! 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24DF-FC7D-1344-81F7-0B24B75A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may need:</a:t>
            </a:r>
          </a:p>
          <a:p>
            <a:pPr lvl="1"/>
            <a:r>
              <a:rPr lang="en-US" dirty="0"/>
              <a:t>Data integration</a:t>
            </a:r>
          </a:p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Data story telling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… 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22BFC-BCD0-E6B9-92BF-9FA1C366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163E3-AC1D-930F-53F8-D471E561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4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354D0-B697-4A3B-DE75-27339A8F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62123-7B54-8F5D-A2B0-46BD9E2B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599701-AF78-2C47-CCA6-866CAA59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462" y="2596451"/>
            <a:ext cx="10154597" cy="181789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Python is very flexible with different data sources!</a:t>
            </a:r>
          </a:p>
        </p:txBody>
      </p:sp>
    </p:spTree>
    <p:extLst>
      <p:ext uri="{BB962C8B-B14F-4D97-AF65-F5344CB8AC3E}">
        <p14:creationId xmlns:p14="http://schemas.microsoft.com/office/powerpoint/2010/main" val="2128100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7A87-B818-1571-4DBB-6E79706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files from HDD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14E6C-F7AD-5D38-6766-397E0D307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23,</a:t>
            </a:r>
          </a:p>
          <a:p>
            <a:pPr marL="0" indent="0">
              <a:buNone/>
            </a:pPr>
            <a:r>
              <a:rPr lang="en-US" dirty="0"/>
              <a:t>	from Prof. </a:t>
            </a:r>
            <a:r>
              <a:rPr lang="en-US" dirty="0" err="1"/>
              <a:t>Nowzari’s</a:t>
            </a:r>
            <a:r>
              <a:rPr lang="en-US" dirty="0"/>
              <a:t> slide: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https://github.com/SharifPythonSpace/Course1401/tree/main/DrNowzariSlides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BE852-9665-0F9A-39AC-E015B86B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10DDE-ED32-C768-C0A7-B39C1140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6" name="Picture 2" descr="مراسم یادبود زنده یاد استاد نوذری دالینی در دانشگاه تهران برگزار می شود">
            <a:extLst>
              <a:ext uri="{FF2B5EF4-FFF2-40B4-BE49-F238E27FC236}">
                <a16:creationId xmlns:a16="http://schemas.microsoft.com/office/drawing/2014/main" id="{5DC7C7C9-B6F2-A9A9-9AD5-0FD90CB8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623" y="2011680"/>
            <a:ext cx="4571445" cy="39316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770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Presentations </a:t>
            </a:r>
          </a:p>
          <a:p>
            <a:r>
              <a:rPr lang="en-US" dirty="0"/>
              <a:t>Random number generation</a:t>
            </a:r>
          </a:p>
          <a:p>
            <a:r>
              <a:rPr lang="en-US" dirty="0"/>
              <a:t>Sampling from distribution</a:t>
            </a:r>
          </a:p>
          <a:p>
            <a:r>
              <a:rPr lang="en-US" dirty="0"/>
              <a:t>Introduction to linear algebra with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Introduction to SciPy</a:t>
            </a:r>
            <a:endParaRPr lang="fa-IR" dirty="0"/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1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5E41-864F-A6EB-12AE-D5177F08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sheet-based (tabular) files with Pandas, let’s 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E4CE0-25EA-963E-C1E7-BC1471AE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E340D0-C6EC-7DB0-598C-1996E3CA6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6A7B3-F680-2E89-093D-254F362C5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ED1EC-10B5-5F5B-CF26-37266333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88" y="1739351"/>
            <a:ext cx="9784080" cy="42867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98059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1071-B203-71C9-4656-E8AEE212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 google for audio, image, and etc. manipulation libraries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FB9C2F-449F-5757-767B-3AA49ABAF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740" y="1681655"/>
            <a:ext cx="10188319" cy="45891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3E304-38A6-845B-8B9D-FDB938B0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FC15A-F668-B19B-91B9-E2B8FDCC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59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Programming in the Digital Age!</a:t>
            </a:r>
            <a:endParaRPr lang="fa-I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9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7F1-E7A6-DCA8-040F-20A121BE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ethical!?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62B75-C3E7-3D54-3767-A92C346B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0A91-55BE-E7A2-3D4D-8E6283A0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23</a:t>
            </a:fld>
            <a:endParaRPr lang="en-US" dirty="0"/>
          </a:p>
        </p:txBody>
      </p:sp>
      <p:pic>
        <p:nvPicPr>
          <p:cNvPr id="5122" name="Picture 2" descr="State of surveillance | WORLD">
            <a:extLst>
              <a:ext uri="{FF2B5EF4-FFF2-40B4-BE49-F238E27FC236}">
                <a16:creationId xmlns:a16="http://schemas.microsoft.com/office/drawing/2014/main" id="{283581F6-B5C6-B293-EFBF-6BCEF062F7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11" y="1502979"/>
            <a:ext cx="7548439" cy="471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1427A-2A3B-484E-2C31-C641341C7E11}"/>
              </a:ext>
            </a:extLst>
          </p:cNvPr>
          <p:cNvSpPr txBox="1"/>
          <p:nvPr/>
        </p:nvSpPr>
        <p:spPr>
          <a:xfrm>
            <a:off x="0" y="3258207"/>
            <a:ext cx="27432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979784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B62D-ABF6-7686-2970-70520C9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Cozmo</a:t>
            </a:r>
            <a:r>
              <a:rPr lang="en-US" dirty="0"/>
              <a:t> robot</a:t>
            </a:r>
          </a:p>
        </p:txBody>
      </p:sp>
      <p:pic>
        <p:nvPicPr>
          <p:cNvPr id="6" name="ba1a124bc73024b2f404ce811713e17623396322-144p">
            <a:hlinkClick r:id="" action="ppaction://media"/>
            <a:extLst>
              <a:ext uri="{FF2B5EF4-FFF2-40B4-BE49-F238E27FC236}">
                <a16:creationId xmlns:a16="http://schemas.microsoft.com/office/drawing/2014/main" id="{FFB0686B-1A52-B379-9BB2-04300FDA04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0269" y="2139169"/>
            <a:ext cx="7351461" cy="412129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19AF7-EB8F-4F8B-E3A4-F4D739FD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39755-E181-BDF2-CB82-136D2F88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B2D1-ED4F-3F7E-6680-17E47645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171A8-7BC9-A1CC-24DE-D1A363BFC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i="1" dirty="0">
                <a:hlinkClick r:id="rId3"/>
              </a:rPr>
              <a:t>https://www.w3schools.com/python/pandas/default.asp</a:t>
            </a:r>
            <a:endParaRPr lang="en-US" sz="2800" i="1" dirty="0"/>
          </a:p>
          <a:p>
            <a:pPr algn="just"/>
            <a:r>
              <a:rPr lang="en-US" sz="2800" i="1" dirty="0">
                <a:hlinkClick r:id="rId4"/>
              </a:rPr>
              <a:t>https://pandas.pydata.org/docs/user_guide/10min.html</a:t>
            </a:r>
            <a:endParaRPr lang="en-US" sz="2800" i="1" dirty="0"/>
          </a:p>
          <a:p>
            <a:pPr algn="just"/>
            <a:r>
              <a:rPr lang="en-US" sz="2800" i="1" dirty="0">
                <a:hlinkClick r:id="rId5"/>
              </a:rPr>
              <a:t>https://www.w3schools.com/python/python_file_handling.asp</a:t>
            </a:r>
            <a:endParaRPr lang="en-US" sz="2800" i="1" dirty="0"/>
          </a:p>
          <a:p>
            <a:pPr algn="just"/>
            <a:r>
              <a:rPr lang="en-US" sz="2800" i="1" dirty="0">
                <a:hlinkClick r:id="rId6"/>
              </a:rPr>
              <a:t>https://realpython.com/working-with-files-in-python/</a:t>
            </a:r>
            <a:endParaRPr lang="en-US" sz="2800" i="1" dirty="0"/>
          </a:p>
          <a:p>
            <a:pPr algn="just"/>
            <a:endParaRPr lang="en-US" sz="2800" i="1" dirty="0"/>
          </a:p>
          <a:p>
            <a:pPr algn="just"/>
            <a:endParaRPr lang="en-US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D2F6-E8B4-DCE8-6D7F-E8A49CF5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26C1C-F8F8-36AC-3F81-B1B91945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8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Review</a:t>
            </a:r>
          </a:p>
          <a:p>
            <a:r>
              <a:rPr lang="en-US" dirty="0"/>
              <a:t>Read data from different sources and manipulate them!</a:t>
            </a:r>
          </a:p>
          <a:p>
            <a:pPr lvl="1"/>
            <a:r>
              <a:rPr lang="en-US" b="1" dirty="0"/>
              <a:t>Read files from HDD</a:t>
            </a:r>
          </a:p>
          <a:p>
            <a:pPr lvl="1"/>
            <a:r>
              <a:rPr lang="en-US" b="1" dirty="0"/>
              <a:t>Read sheet-based (tabular) files with Pandas</a:t>
            </a:r>
          </a:p>
          <a:p>
            <a:pPr lvl="1"/>
            <a:r>
              <a:rPr lang="en-US" dirty="0"/>
              <a:t>Read images, audios, …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Read website with Request (for the next session)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Algorithm and time complexity: Merge Sort  </a:t>
            </a:r>
            <a:endParaRPr lang="fa-IR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6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BF9-93E3-307D-03D4-E63181C8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ACF0-C99B-8FC1-911B-53228D034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Send your feedback about the class whenever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BBDA3-FF62-55E1-0184-D829C952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BBF5-9EBB-38CE-9793-3F7C4BCC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A482-6D39-FDCD-3606-DCAA5327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3518-C6BE-8815-A0F7-D20CF3096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10402272" cy="4206240"/>
          </a:xfrm>
        </p:spPr>
        <p:txBody>
          <a:bodyPr/>
          <a:lstStyle/>
          <a:p>
            <a:r>
              <a:rPr lang="en-US" dirty="0"/>
              <a:t>Gmail: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ImanKhaniJazani@gmail.com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https://www.linkedin.com/in/ImanKhaniJazani/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Telegram: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@IKJ1992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EEF49-AEF6-FF69-5817-FBEDB3EC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03549-3DB7-CE04-C1F1-A2B7FCD6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3797853"/>
            <a:ext cx="7205663" cy="2420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DF0C-558A-AC2C-FC85-DCA32C2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3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46D-F051-86CF-507F-70D87FAD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the Last Lecture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EA1AF-A1EC-868B-10C3-0867B197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EA25-A562-2A51-BBE8-71F40634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1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BBEF-F77B-2620-BE99-F84A2DAF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Pseudo-Random number generator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B0BBD-FE6E-CDAF-6D35-AE082E26F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>
              <a:buFont typeface="+mj-lt"/>
              <a:buAutoNum type="arabicPeriod"/>
            </a:pPr>
            <a:r>
              <a:rPr lang="en-US" b="1" i="0" dirty="0">
                <a:effectLst/>
                <a:latin typeface="inherit"/>
              </a:rPr>
              <a:t>Accept</a:t>
            </a:r>
            <a:r>
              <a:rPr lang="en-US" b="0" i="0" dirty="0">
                <a:effectLst/>
                <a:latin typeface="inherit"/>
              </a:rPr>
              <a:t> some initial input number, that is a seed or key.</a:t>
            </a:r>
          </a:p>
          <a:p>
            <a:pPr algn="just" fontAlgn="base">
              <a:buFont typeface="+mj-lt"/>
              <a:buAutoNum type="arabicPeriod"/>
            </a:pPr>
            <a:r>
              <a:rPr lang="en-US" b="1" i="0" dirty="0">
                <a:effectLst/>
                <a:latin typeface="inherit"/>
              </a:rPr>
              <a:t>Apply</a:t>
            </a:r>
            <a:r>
              <a:rPr lang="en-US" b="0" i="0" dirty="0">
                <a:effectLst/>
                <a:latin typeface="inherit"/>
              </a:rPr>
              <a:t> that seed in a sequence of mathematical operations to generate the result. That result is the random number.</a:t>
            </a:r>
          </a:p>
          <a:p>
            <a:pPr algn="just" fontAlgn="base">
              <a:buFont typeface="+mj-lt"/>
              <a:buAutoNum type="arabicPeriod"/>
            </a:pPr>
            <a:r>
              <a:rPr lang="en-US" b="1" i="0" dirty="0">
                <a:effectLst/>
                <a:latin typeface="inherit"/>
              </a:rPr>
              <a:t>Use</a:t>
            </a:r>
            <a:r>
              <a:rPr lang="en-US" b="0" i="0" dirty="0">
                <a:effectLst/>
                <a:latin typeface="inherit"/>
              </a:rPr>
              <a:t> that resulting random number as the seed for the next iteration.</a:t>
            </a:r>
          </a:p>
          <a:p>
            <a:pPr algn="just" fontAlgn="base">
              <a:buFont typeface="+mj-lt"/>
              <a:buAutoNum type="arabicPeriod"/>
            </a:pPr>
            <a:r>
              <a:rPr lang="en-US" b="1" i="0" dirty="0">
                <a:effectLst/>
                <a:latin typeface="inherit"/>
              </a:rPr>
              <a:t>Repeat</a:t>
            </a:r>
            <a:r>
              <a:rPr lang="en-US" b="0" i="0" dirty="0">
                <a:effectLst/>
                <a:latin typeface="inherit"/>
              </a:rPr>
              <a:t> the process to emulate randomness.</a:t>
            </a:r>
          </a:p>
          <a:p>
            <a:pPr algn="just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E89FF-179F-288E-5967-F93D55C1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064C5-0ECD-97AB-E7C8-5DA5B659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01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4404-9F7F-0229-0767-42F39296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to Python!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4C15C3-6B1E-DA70-92E7-F1C233E0C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28" y="1666183"/>
            <a:ext cx="10479716" cy="48834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0467-EA0C-C842-6A47-A85DC2F1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AA1E4-BAB3-2F9E-71B0-D0CB3E21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3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7E57-62D1-B738-A04E-E964C17F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0DFBD-CF7F-47A2-1104-D545AB3BA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0" i="0" dirty="0">
                <a:effectLst/>
                <a:latin typeface="Inter"/>
              </a:rPr>
              <a:t>A </a:t>
            </a:r>
            <a:r>
              <a:rPr lang="en-US" b="1" i="0" dirty="0">
                <a:effectLst/>
                <a:latin typeface="Inter"/>
              </a:rPr>
              <a:t>probability distribution</a:t>
            </a:r>
            <a:r>
              <a:rPr lang="en-US" b="0" i="0" dirty="0">
                <a:effectLst/>
                <a:latin typeface="Inter"/>
              </a:rPr>
              <a:t> is a mathematical function that describes the probability of different possible values of a </a:t>
            </a:r>
            <a:r>
              <a:rPr lang="en-US" b="0" i="0" u="none" strike="noStrike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</a:t>
            </a:r>
            <a:r>
              <a:rPr lang="en-US" b="0" i="0" dirty="0">
                <a:effectLst/>
                <a:latin typeface="Inter"/>
              </a:rPr>
              <a:t>. Probability distributions are often depicted using graphs or probability tables.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6B274-72F4-10CA-FCEB-D984E257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5A054-4AF7-EEB3-3D59-9F697E35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69D17-6A64-DEF8-772D-D77444C7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111" y="3930809"/>
            <a:ext cx="6737886" cy="26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15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D5B5"/>
      </a:hlink>
      <a:folHlink>
        <a:srgbClr val="FE66FF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77135_Playground rules presentation_RVA_v3.potx" id="{07413DCF-3AC5-4C70-87BD-941AEA8469DA}" vid="{4E9FF052-B545-4DF9-BE6D-6A74F8F6A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9B77A0-8658-45E5-8D19-24559500539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E42AFF-377A-47D3-84EF-20B0692369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AC8BD7-946A-4C17-A395-21CB0265D7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 review of playground rules</Template>
  <TotalTime>53942</TotalTime>
  <Words>755</Words>
  <Application>Microsoft Office PowerPoint</Application>
  <PresentationFormat>Widescreen</PresentationFormat>
  <Paragraphs>149</Paragraphs>
  <Slides>25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-apple-system</vt:lpstr>
      <vt:lpstr>Arial Rounded MT Bold</vt:lpstr>
      <vt:lpstr>Calibri</vt:lpstr>
      <vt:lpstr>Corbel</vt:lpstr>
      <vt:lpstr>Courier New</vt:lpstr>
      <vt:lpstr>inherit</vt:lpstr>
      <vt:lpstr>Inter</vt:lpstr>
      <vt:lpstr>Wingdings</vt:lpstr>
      <vt:lpstr>Banded</vt:lpstr>
      <vt:lpstr>We Can Read and Analyze any Data with Python</vt:lpstr>
      <vt:lpstr>Last Lecture</vt:lpstr>
      <vt:lpstr>Today</vt:lpstr>
      <vt:lpstr>Together</vt:lpstr>
      <vt:lpstr>Contact me</vt:lpstr>
      <vt:lpstr>Review the Last Lecture </vt:lpstr>
      <vt:lpstr>Pseudo-Random number generator algorithm</vt:lpstr>
      <vt:lpstr>Let’s go to Python!</vt:lpstr>
      <vt:lpstr>What is distribution?</vt:lpstr>
      <vt:lpstr>What is sampling?</vt:lpstr>
      <vt:lpstr>What is vector? matrix? tensor?</vt:lpstr>
      <vt:lpstr>Let’s go to implement in python and time complexity!</vt:lpstr>
      <vt:lpstr>What is interpolation? </vt:lpstr>
      <vt:lpstr>Interpolation with SciPy</vt:lpstr>
      <vt:lpstr>Read data from different sources</vt:lpstr>
      <vt:lpstr>Different source of data</vt:lpstr>
      <vt:lpstr>We are different application! SO?</vt:lpstr>
      <vt:lpstr>Python is very flexible with different data sources!</vt:lpstr>
      <vt:lpstr>Read files from HDD</vt:lpstr>
      <vt:lpstr>Read sheet-based (tabular) files with Pandas, let’s go!</vt:lpstr>
      <vt:lpstr>Search in google for audio, image, and etc. manipulation libraries</vt:lpstr>
      <vt:lpstr>Application of Programming in the Digital Age!</vt:lpstr>
      <vt:lpstr>Is it ethical!?</vt:lpstr>
      <vt:lpstr>Cozmo robot</vt:lpstr>
      <vt:lpstr>Lecture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Khani Jazani</dc:creator>
  <cp:lastModifiedBy>Iman Khani Jazani</cp:lastModifiedBy>
  <cp:revision>482</cp:revision>
  <dcterms:created xsi:type="dcterms:W3CDTF">2023-01-30T22:07:53Z</dcterms:created>
  <dcterms:modified xsi:type="dcterms:W3CDTF">2023-06-07T10:09:49Z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